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6" r:id="rId10"/>
    <p:sldId id="267" r:id="rId11"/>
    <p:sldId id="264" r:id="rId12"/>
  </p:sldIdLst>
  <p:sldSz cx="12192000" cy="6858000"/>
  <p:notesSz cx="6858000" cy="9144000"/>
  <p:embeddedFontLst>
    <p:embeddedFont>
      <p:font typeface="Century Gothic" panose="020B050202020202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4671AA-C34D-4155-B6A0-CBB7BFF915C4}">
  <a:tblStyle styleId="{7D4671AA-C34D-4155-B6A0-CBB7BFF915C4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BEBEB"/>
          </a:solidFill>
        </a:fill>
      </a:tcStyle>
    </a:wholeTbl>
    <a:band1H>
      <a:tcTxStyle/>
      <a:tcStyle>
        <a:tcBdr/>
        <a:fill>
          <a:solidFill>
            <a:srgbClr val="D4D4D4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4D4D4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6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71506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38452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Beth</a:t>
            </a:r>
            <a:endParaRPr/>
          </a:p>
        </p:txBody>
      </p:sp>
      <p:sp>
        <p:nvSpPr>
          <p:cNvPr id="197" name="Google Shape;1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3020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Alice</a:t>
            </a:r>
            <a:endParaRPr/>
          </a:p>
        </p:txBody>
      </p:sp>
      <p:sp>
        <p:nvSpPr>
          <p:cNvPr id="133" name="Google Shape;1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9180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Beth</a:t>
            </a:r>
            <a:endParaRPr/>
          </a:p>
        </p:txBody>
      </p:sp>
      <p:sp>
        <p:nvSpPr>
          <p:cNvPr id="139" name="Google Shape;13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579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Alice</a:t>
            </a:r>
            <a:endParaRPr/>
          </a:p>
        </p:txBody>
      </p:sp>
      <p:sp>
        <p:nvSpPr>
          <p:cNvPr id="146" name="Google Shape;14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7795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Beth</a:t>
            </a:r>
            <a:endParaRPr/>
          </a:p>
        </p:txBody>
      </p:sp>
      <p:sp>
        <p:nvSpPr>
          <p:cNvPr id="172" name="Google Shape;17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3589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Alice</a:t>
            </a:r>
            <a:endParaRPr/>
          </a:p>
        </p:txBody>
      </p:sp>
      <p:sp>
        <p:nvSpPr>
          <p:cNvPr id="178" name="Google Shape;1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7613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Alice</a:t>
            </a:r>
            <a:endParaRPr/>
          </a:p>
        </p:txBody>
      </p:sp>
      <p:sp>
        <p:nvSpPr>
          <p:cNvPr id="178" name="Google Shape;1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35103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Beth</a:t>
            </a:r>
            <a:endParaRPr/>
          </a:p>
        </p:txBody>
      </p:sp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4002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Beth</a:t>
            </a:r>
            <a:endParaRPr/>
          </a:p>
        </p:txBody>
      </p:sp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2002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42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>
            <a:spLocks noGrp="1"/>
          </p:cNvSpPr>
          <p:nvPr>
            <p:ph type="pic" idx="2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1141413" y="5299603"/>
            <a:ext cx="9906000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GB" sz="8000" b="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83" name="Google Shape;83;p13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GB" sz="8000" b="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>
            <a:off x="1674812" y="3352800"/>
            <a:ext cx="8839202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Font typeface="Century Gothic"/>
              <a:buNone/>
              <a:defRPr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2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GB" sz="8000" b="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8" name="Google Shape;98;p15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lang="en-GB" sz="8000" b="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1141412" y="3886200"/>
            <a:ext cx="9906000" cy="8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2"/>
          </p:nvPr>
        </p:nvSpPr>
        <p:spPr>
          <a:xfrm>
            <a:off x="1141411" y="4775200"/>
            <a:ext cx="9906000" cy="1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body" idx="1"/>
          </p:nvPr>
        </p:nvSpPr>
        <p:spPr>
          <a:xfrm>
            <a:off x="1141412" y="3505200"/>
            <a:ext cx="9906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 b="0" cap="none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2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 rot="5400000">
            <a:off x="4532311" y="-723900"/>
            <a:ext cx="3124201" cy="9905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 rot="5400000">
            <a:off x="7351354" y="2095143"/>
            <a:ext cx="5181601" cy="2210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 rot="5400000">
            <a:off x="2322512" y="-571500"/>
            <a:ext cx="518160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r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1141412" y="2666999"/>
            <a:ext cx="4876800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0612" y="2667000"/>
            <a:ext cx="48768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1141412" y="3243262"/>
            <a:ext cx="4876800" cy="2547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443133" y="2667000"/>
            <a:ext cx="460428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800"/>
              <a:buNone/>
              <a:defRPr sz="28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0612" y="3243262"/>
            <a:ext cx="4876801" cy="2547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marL="1828800" lvl="3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6000" lvl="4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03812" y="609601"/>
            <a:ext cx="5943601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algn="l">
              <a:spcBef>
                <a:spcPts val="600"/>
              </a:spcBef>
              <a:spcAft>
                <a:spcPts val="60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1141411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7433733" y="-18288"/>
            <a:ext cx="3276599" cy="690372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141411" y="2971800"/>
            <a:ext cx="5334001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6399212" y="5883275"/>
            <a:ext cx="914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5105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10742612" y="5883275"/>
            <a:ext cx="3225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ctrTitle"/>
          </p:nvPr>
        </p:nvSpPr>
        <p:spPr>
          <a:xfrm>
            <a:off x="1751012" y="1165253"/>
            <a:ext cx="8676222" cy="2143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Gothic"/>
              <a:buNone/>
            </a:pPr>
            <a:r>
              <a:rPr lang="en-GB" sz="7200"/>
              <a:t>GROUP 5</a:t>
            </a:r>
            <a:endParaRPr sz="7200"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1"/>
          </p:nvPr>
        </p:nvSpPr>
        <p:spPr>
          <a:xfrm>
            <a:off x="1742920" y="3513966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 sz="3200"/>
              <a:t>Alice Baker and Beth Cowle</a:t>
            </a:r>
            <a:endParaRPr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164" y="597725"/>
            <a:ext cx="9905998" cy="791688"/>
          </a:xfrm>
        </p:spPr>
        <p:txBody>
          <a:bodyPr/>
          <a:lstStyle/>
          <a:p>
            <a:r>
              <a:rPr lang="en-GB" sz="4000" dirty="0" smtClean="0"/>
              <a:t>PLAY TEST FEEDBACK</a:t>
            </a:r>
            <a:endParaRPr lang="en-GB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7642" y="1550718"/>
            <a:ext cx="5639397" cy="4945085"/>
          </a:xfrm>
        </p:spPr>
        <p:txBody>
          <a:bodyPr/>
          <a:lstStyle/>
          <a:p>
            <a:pPr marL="114300" indent="0">
              <a:buNone/>
            </a:pPr>
            <a:r>
              <a:rPr lang="en-GB" sz="2800" dirty="0" smtClean="0"/>
              <a:t>What they liked - </a:t>
            </a:r>
          </a:p>
          <a:p>
            <a:r>
              <a:rPr lang="en-GB" sz="2800" dirty="0" smtClean="0"/>
              <a:t>Round length is good – 4-12 minutes</a:t>
            </a:r>
          </a:p>
          <a:p>
            <a:r>
              <a:rPr lang="en-GB" sz="2800" dirty="0" smtClean="0"/>
              <a:t>Social interaction with friends</a:t>
            </a:r>
          </a:p>
          <a:p>
            <a:r>
              <a:rPr lang="en-GB" sz="2800" dirty="0" smtClean="0"/>
              <a:t>2 liars more interesting than 1 in a bigger group</a:t>
            </a:r>
          </a:p>
          <a:p>
            <a:r>
              <a:rPr lang="en-GB" sz="2800" dirty="0" smtClean="0"/>
              <a:t>Choice of question categories</a:t>
            </a:r>
          </a:p>
          <a:p>
            <a:endParaRPr lang="en-GB" sz="2800" dirty="0" smtClean="0"/>
          </a:p>
          <a:p>
            <a:endParaRPr lang="en-GB" sz="2800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5997039" y="1301335"/>
            <a:ext cx="5639397" cy="4945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0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6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4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4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800"/>
              <a:buFont typeface="Arial"/>
              <a:buChar char="•"/>
              <a:defRPr sz="1200" b="0" i="0" u="none" strike="noStrike" cap="smal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114300" indent="0">
              <a:buFont typeface="Arial"/>
              <a:buNone/>
            </a:pPr>
            <a:r>
              <a:rPr lang="en-GB" sz="2800" dirty="0" smtClean="0"/>
              <a:t>What they didn’t like - </a:t>
            </a:r>
          </a:p>
          <a:p>
            <a:r>
              <a:rPr lang="en-GB" sz="2800" dirty="0" smtClean="0"/>
              <a:t>Scoring and voting system was messy</a:t>
            </a:r>
          </a:p>
          <a:p>
            <a:r>
              <a:rPr lang="en-GB" sz="2800" dirty="0" smtClean="0"/>
              <a:t>Some questions are hard to lie about and no </a:t>
            </a:r>
            <a:r>
              <a:rPr lang="en-GB" sz="2800" dirty="0" err="1" smtClean="0"/>
              <a:t>replayability</a:t>
            </a:r>
            <a:endParaRPr lang="en-GB" sz="2800" dirty="0" smtClean="0"/>
          </a:p>
          <a:p>
            <a:r>
              <a:rPr lang="en-GB" sz="2800" dirty="0" smtClean="0"/>
              <a:t>Some questions too personal</a:t>
            </a:r>
          </a:p>
          <a:p>
            <a:endParaRPr lang="en-GB" sz="2800" dirty="0" smtClean="0"/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113462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>
            <a:spLocks noGrp="1"/>
          </p:cNvSpPr>
          <p:nvPr>
            <p:ph type="title"/>
          </p:nvPr>
        </p:nvSpPr>
        <p:spPr>
          <a:xfrm>
            <a:off x="1133847" y="73613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n-GB" sz="4000" dirty="0"/>
              <a:t>THANKS FOR LISTENING!</a:t>
            </a:r>
            <a:r>
              <a:rPr lang="en-GB" sz="5400" dirty="0"/>
              <a:t/>
            </a:r>
            <a:br>
              <a:rPr lang="en-GB" sz="5400" dirty="0"/>
            </a:br>
            <a:r>
              <a:rPr lang="en-GB" sz="5400" dirty="0"/>
              <a:t>ANY QUESTIONS?</a:t>
            </a:r>
            <a:endParaRPr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28" t="1859" r="4940" b="15630"/>
          <a:stretch/>
        </p:blipFill>
        <p:spPr>
          <a:xfrm>
            <a:off x="3124013" y="2641122"/>
            <a:ext cx="1587262" cy="339454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5" t="12840" r="21566" b="9152"/>
          <a:stretch/>
        </p:blipFill>
        <p:spPr>
          <a:xfrm>
            <a:off x="4913992" y="2641126"/>
            <a:ext cx="1776925" cy="339454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99" t="11947" r="40463" b="1677"/>
          <a:stretch/>
        </p:blipFill>
        <p:spPr>
          <a:xfrm>
            <a:off x="8765490" y="2641123"/>
            <a:ext cx="1795708" cy="33945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91" y="2641122"/>
            <a:ext cx="1935205" cy="33945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634" y="2641127"/>
            <a:ext cx="1669139" cy="339454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963388" y="188814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GB" sz="4800" dirty="0"/>
              <a:t>OVERVIEW</a:t>
            </a:r>
            <a:endParaRPr sz="4800" dirty="0"/>
          </a:p>
        </p:txBody>
      </p:sp>
      <p:sp>
        <p:nvSpPr>
          <p:cNvPr id="136" name="Google Shape;136;p20"/>
          <p:cNvSpPr txBox="1">
            <a:spLocks noGrp="1"/>
          </p:cNvSpPr>
          <p:nvPr>
            <p:ph type="body" idx="1"/>
          </p:nvPr>
        </p:nvSpPr>
        <p:spPr>
          <a:xfrm>
            <a:off x="2387584" y="2525388"/>
            <a:ext cx="6877795" cy="433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buSzPts val="3200"/>
              <a:buNone/>
            </a:pPr>
            <a:endParaRPr lang="en-GB" sz="3200" dirty="0" smtClean="0"/>
          </a:p>
          <a:p>
            <a:pPr marL="285750" lvl="0" indent="-285750">
              <a:spcBef>
                <a:spcPts val="0"/>
              </a:spcBef>
              <a:buSzPts val="3200"/>
            </a:pPr>
            <a:r>
              <a:rPr lang="en-GB" sz="3200" dirty="0" smtClean="0"/>
              <a:t>Non-Digital </a:t>
            </a:r>
            <a:r>
              <a:rPr lang="en-GB" sz="3200" dirty="0"/>
              <a:t>– Card Game</a:t>
            </a:r>
            <a:endParaRPr dirty="0"/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/>
              <a:t>Voting</a:t>
            </a:r>
            <a:endParaRPr dirty="0"/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/>
              <a:t>Bluffing/Deceiving</a:t>
            </a:r>
            <a:endParaRPr dirty="0"/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/>
              <a:t>Hidden Information</a:t>
            </a:r>
            <a:endParaRPr dirty="0"/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/>
              <a:t>4</a:t>
            </a:r>
            <a:r>
              <a:rPr lang="en-GB" sz="3200" dirty="0" smtClean="0"/>
              <a:t> </a:t>
            </a:r>
            <a:r>
              <a:rPr lang="en-GB" sz="3200" dirty="0"/>
              <a:t>– 6 Players</a:t>
            </a:r>
            <a:endParaRPr dirty="0"/>
          </a:p>
          <a:p>
            <a:pPr marL="285750" lvl="0" indent="-285750" algn="l" rtl="0">
              <a:spcBef>
                <a:spcPts val="1240"/>
              </a:spcBef>
              <a:spcAft>
                <a:spcPts val="0"/>
              </a:spcAft>
              <a:buSzPts val="3200"/>
              <a:buChar char="•"/>
            </a:pPr>
            <a:r>
              <a:rPr lang="en-GB" sz="3200" dirty="0"/>
              <a:t>Simultaneous</a:t>
            </a:r>
            <a:endParaRPr dirty="0"/>
          </a:p>
          <a:p>
            <a:pPr marL="285750" lvl="0" indent="-82550" algn="l" rtl="0">
              <a:spcBef>
                <a:spcPts val="1240"/>
              </a:spcBef>
              <a:spcAft>
                <a:spcPts val="0"/>
              </a:spcAft>
              <a:buSzPts val="3200"/>
              <a:buNone/>
            </a:pPr>
            <a:endParaRPr sz="3200" dirty="0"/>
          </a:p>
          <a:p>
            <a:pPr marL="285750" lvl="0" indent="-82550" algn="l" rtl="0">
              <a:spcBef>
                <a:spcPts val="1240"/>
              </a:spcBef>
              <a:spcAft>
                <a:spcPts val="0"/>
              </a:spcAft>
              <a:buSzPts val="3200"/>
              <a:buNone/>
            </a:pPr>
            <a:endParaRPr sz="3200" dirty="0"/>
          </a:p>
          <a:p>
            <a:pPr marL="285750" lvl="0" indent="-158750" algn="l" rtl="0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963388" y="1603169"/>
            <a:ext cx="10687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A platform for face-to-face social interaction</a:t>
            </a:r>
            <a:endParaRPr lang="en-GB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963388" y="188814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GB" sz="4800" dirty="0" smtClean="0"/>
              <a:t>THE GAME</a:t>
            </a:r>
            <a:endParaRPr sz="4800" dirty="0"/>
          </a:p>
        </p:txBody>
      </p:sp>
      <p:sp>
        <p:nvSpPr>
          <p:cNvPr id="143" name="Google Shape;143;p21"/>
          <p:cNvSpPr txBox="1"/>
          <p:nvPr/>
        </p:nvSpPr>
        <p:spPr>
          <a:xfrm>
            <a:off x="578580" y="1748870"/>
            <a:ext cx="4209080" cy="453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-177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GB" sz="2000" dirty="0" smtClean="0">
                <a:solidFill>
                  <a:schemeClr val="bg1"/>
                </a:solidFill>
              </a:rPr>
              <a:t>2 liars are selected at random</a:t>
            </a:r>
          </a:p>
          <a:p>
            <a:pPr marL="0" marR="0" lvl="0" indent="-177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endParaRPr lang="en-GB" sz="2000" dirty="0">
              <a:solidFill>
                <a:schemeClr val="bg1"/>
              </a:solidFill>
            </a:endParaRPr>
          </a:p>
          <a:p>
            <a:pPr marL="0" marR="0" lvl="0" indent="-177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GB" sz="2000" dirty="0" smtClean="0">
                <a:solidFill>
                  <a:schemeClr val="bg1"/>
                </a:solidFill>
              </a:rPr>
              <a:t>Players have to guess the liars correctly to score points</a:t>
            </a:r>
          </a:p>
          <a:p>
            <a:pPr marL="0" marR="0" lvl="0" indent="-177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endParaRPr lang="en-GB" sz="2000" dirty="0">
              <a:solidFill>
                <a:schemeClr val="bg1"/>
              </a:solidFill>
            </a:endParaRPr>
          </a:p>
          <a:p>
            <a:pPr marL="0" marR="0" lvl="0" indent="-177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GB" sz="2000" dirty="0" smtClean="0">
                <a:solidFill>
                  <a:schemeClr val="bg1"/>
                </a:solidFill>
              </a:rPr>
              <a:t>Liars receive 1 point for each player who doesn’t choose them</a:t>
            </a:r>
          </a:p>
          <a:p>
            <a:pPr marL="0" marR="0" lvl="0" indent="-177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endParaRPr lang="en-GB" sz="2000" dirty="0">
              <a:solidFill>
                <a:schemeClr val="bg1"/>
              </a:solidFill>
            </a:endParaRPr>
          </a:p>
          <a:p>
            <a:pPr marL="0" marR="0" lvl="0" indent="-177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GB" sz="2000" dirty="0" smtClean="0">
                <a:solidFill>
                  <a:schemeClr val="bg1"/>
                </a:solidFill>
              </a:rPr>
              <a:t>2 points for guessing the liar correctly</a:t>
            </a:r>
            <a:endParaRPr sz="20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285" y="1581176"/>
            <a:ext cx="7048061" cy="41381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22"/>
          <p:cNvGrpSpPr/>
          <p:nvPr/>
        </p:nvGrpSpPr>
        <p:grpSpPr>
          <a:xfrm>
            <a:off x="557050" y="695271"/>
            <a:ext cx="5394643" cy="5436439"/>
            <a:chOff x="1377017" y="-178972"/>
            <a:chExt cx="5394643" cy="5436439"/>
          </a:xfrm>
        </p:grpSpPr>
        <p:sp>
          <p:nvSpPr>
            <p:cNvPr id="149" name="Google Shape;149;p22"/>
            <p:cNvSpPr/>
            <p:nvPr/>
          </p:nvSpPr>
          <p:spPr>
            <a:xfrm>
              <a:off x="3198438" y="-178972"/>
              <a:ext cx="1697244" cy="123028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lt1"/>
                </a:gs>
                <a:gs pos="100000">
                  <a:srgbClr val="C5C5C5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 txBox="1"/>
            <p:nvPr/>
          </p:nvSpPr>
          <p:spPr>
            <a:xfrm>
              <a:off x="3198438" y="-178972"/>
              <a:ext cx="1697244" cy="12302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0" i="0" u="none" strike="noStrike" cap="none">
                  <a:latin typeface="Century Gothic"/>
                  <a:ea typeface="Century Gothic"/>
                  <a:cs typeface="Century Gothic"/>
                  <a:sym typeface="Century Gothic"/>
                </a:rPr>
                <a:t>Answer the question card</a:t>
              </a:r>
              <a:endParaRPr sz="2000" b="0" i="0" u="none" strike="noStrike" cap="none"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1953024" y="436167"/>
              <a:ext cx="4188073" cy="418807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6773" y="6305"/>
                  </a:moveTo>
                  <a:lnTo>
                    <a:pt x="86773" y="6305"/>
                  </a:lnTo>
                  <a:cubicBezTo>
                    <a:pt x="89214" y="7522"/>
                    <a:pt x="91569" y="8904"/>
                    <a:pt x="93822" y="1044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4949438" y="855794"/>
              <a:ext cx="1822222" cy="1254781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lt1"/>
                </a:gs>
                <a:gs pos="100000">
                  <a:srgbClr val="C5C5C5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 txBox="1"/>
            <p:nvPr/>
          </p:nvSpPr>
          <p:spPr>
            <a:xfrm>
              <a:off x="4949438" y="855794"/>
              <a:ext cx="1822200" cy="125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0" i="0" u="none" strike="noStrike" cap="none">
                  <a:latin typeface="Century Gothic"/>
                  <a:ea typeface="Century Gothic"/>
                  <a:cs typeface="Century Gothic"/>
                  <a:sym typeface="Century Gothic"/>
                </a:rPr>
                <a:t>Questioning players</a:t>
              </a:r>
              <a:endParaRPr sz="2000" b="0" i="0" u="none" strike="noStrike" cap="none"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1953024" y="436167"/>
              <a:ext cx="4188073" cy="418807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573" y="52851"/>
                  </a:moveTo>
                  <a:cubicBezTo>
                    <a:pt x="120169" y="57821"/>
                    <a:pt x="120142" y="62846"/>
                    <a:pt x="119490" y="67809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5008047" y="2972562"/>
              <a:ext cx="1705005" cy="1209319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lt1"/>
                </a:gs>
                <a:gs pos="100000">
                  <a:srgbClr val="C5C5C5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 txBox="1"/>
            <p:nvPr/>
          </p:nvSpPr>
          <p:spPr>
            <a:xfrm>
              <a:off x="5008047" y="2972562"/>
              <a:ext cx="1705005" cy="12093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0" i="0" u="none" strike="noStrike" cap="none">
                  <a:latin typeface="Century Gothic"/>
                  <a:ea typeface="Century Gothic"/>
                  <a:cs typeface="Century Gothic"/>
                  <a:sym typeface="Century Gothic"/>
                </a:rPr>
                <a:t>Vote in secret</a:t>
              </a:r>
              <a:endParaRPr sz="2000" b="0" i="0" u="none" strike="noStrike" cap="none"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1953024" y="436167"/>
              <a:ext cx="4188073" cy="418807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467" y="109113"/>
                  </a:moveTo>
                  <a:lnTo>
                    <a:pt x="94467" y="109113"/>
                  </a:lnTo>
                  <a:cubicBezTo>
                    <a:pt x="91995" y="110848"/>
                    <a:pt x="89395" y="112394"/>
                    <a:pt x="86690" y="113737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3210668" y="3991013"/>
              <a:ext cx="1672785" cy="1266454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lt1"/>
                </a:gs>
                <a:gs pos="100000">
                  <a:srgbClr val="C5C5C5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 txBox="1"/>
            <p:nvPr/>
          </p:nvSpPr>
          <p:spPr>
            <a:xfrm>
              <a:off x="3210668" y="3991013"/>
              <a:ext cx="1672785" cy="12664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0" i="0" u="none" strike="noStrike" cap="none">
                  <a:latin typeface="Century Gothic"/>
                  <a:ea typeface="Century Gothic"/>
                  <a:cs typeface="Century Gothic"/>
                  <a:sym typeface="Century Gothic"/>
                </a:rPr>
                <a:t>Reveal votes</a:t>
              </a:r>
              <a:endParaRPr sz="2000" b="0" i="0" u="none" strike="noStrike" cap="none"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1953024" y="436167"/>
              <a:ext cx="4188073" cy="418807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3280" y="113722"/>
                  </a:moveTo>
                  <a:cubicBezTo>
                    <a:pt x="30544" y="112361"/>
                    <a:pt x="27917" y="110794"/>
                    <a:pt x="25420" y="109033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1428310" y="2976303"/>
              <a:ext cx="1610522" cy="1201837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lt1"/>
                </a:gs>
                <a:gs pos="100000">
                  <a:srgbClr val="C5C5C5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 txBox="1"/>
            <p:nvPr/>
          </p:nvSpPr>
          <p:spPr>
            <a:xfrm>
              <a:off x="1428310" y="2976303"/>
              <a:ext cx="1610522" cy="12018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0" i="0" u="none" strike="noStrike" cap="none" dirty="0" smtClean="0">
                  <a:latin typeface="Century Gothic"/>
                  <a:ea typeface="Century Gothic"/>
                  <a:cs typeface="Century Gothic"/>
                  <a:sym typeface="Century Gothic"/>
                </a:rPr>
                <a:t>Liars are </a:t>
              </a:r>
              <a:r>
                <a:rPr lang="en-GB" sz="2000" b="0" i="0" u="none" strike="noStrike" cap="none" dirty="0">
                  <a:latin typeface="Century Gothic"/>
                  <a:ea typeface="Century Gothic"/>
                  <a:cs typeface="Century Gothic"/>
                  <a:sym typeface="Century Gothic"/>
                </a:rPr>
                <a:t>revealed</a:t>
              </a:r>
              <a:endParaRPr sz="2000" b="0" i="0" u="none" strike="noStrike" cap="none" dirty="0"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1953024" y="436167"/>
              <a:ext cx="4188073" cy="418807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72" y="67514"/>
                  </a:moveTo>
                  <a:cubicBezTo>
                    <a:pt x="-208" y="62126"/>
                    <a:pt x="-153" y="56670"/>
                    <a:pt x="634" y="51296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1377017" y="923147"/>
              <a:ext cx="1713107" cy="1120077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lt1"/>
                </a:gs>
                <a:gs pos="100000">
                  <a:srgbClr val="C5C5C5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 txBox="1"/>
            <p:nvPr/>
          </p:nvSpPr>
          <p:spPr>
            <a:xfrm>
              <a:off x="1377017" y="923147"/>
              <a:ext cx="1713107" cy="11200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0" i="0" u="none" strike="noStrike" cap="none" dirty="0">
                  <a:latin typeface="Century Gothic"/>
                  <a:ea typeface="Century Gothic"/>
                  <a:cs typeface="Century Gothic"/>
                  <a:sym typeface="Century Gothic"/>
                </a:rPr>
                <a:t>Points collected</a:t>
              </a:r>
              <a:endParaRPr sz="2000" b="0" i="0" u="none" strike="noStrike" cap="none" dirty="0"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1953024" y="436167"/>
              <a:ext cx="4188073" cy="418807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149" y="11888"/>
                  </a:moveTo>
                  <a:lnTo>
                    <a:pt x="24149" y="11888"/>
                  </a:lnTo>
                  <a:cubicBezTo>
                    <a:pt x="26838" y="9884"/>
                    <a:pt x="29690" y="8110"/>
                    <a:pt x="32676" y="6582"/>
                  </a:cubicBezTo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420" y="1714288"/>
            <a:ext cx="5685432" cy="33380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1150574" y="123341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GB" sz="4800" dirty="0"/>
              <a:t>MECHANICS, DYNAMICS AND AESTHETICS</a:t>
            </a:r>
            <a:endParaRPr sz="4800" dirty="0"/>
          </a:p>
        </p:txBody>
      </p:sp>
      <p:graphicFrame>
        <p:nvGraphicFramePr>
          <p:cNvPr id="175" name="Google Shape;175;p23"/>
          <p:cNvGraphicFramePr/>
          <p:nvPr>
            <p:extLst>
              <p:ext uri="{D42A27DB-BD31-4B8C-83A1-F6EECF244321}">
                <p14:modId xmlns:p14="http://schemas.microsoft.com/office/powerpoint/2010/main" val="3120916656"/>
              </p:ext>
            </p:extLst>
          </p:nvPr>
        </p:nvGraphicFramePr>
        <p:xfrm>
          <a:off x="458324" y="2416530"/>
          <a:ext cx="6848250" cy="3474740"/>
        </p:xfrm>
        <a:graphic>
          <a:graphicData uri="http://schemas.openxmlformats.org/drawingml/2006/table">
            <a:tbl>
              <a:tblPr firstRow="1" bandRow="1">
                <a:noFill/>
                <a:tableStyleId>{7D4671AA-C34D-4155-B6A0-CBB7BFF915C4}</a:tableStyleId>
              </a:tblPr>
              <a:tblGrid>
                <a:gridCol w="22827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2827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2827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9848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 dirty="0"/>
                        <a:t>Mechanics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 dirty="0"/>
                        <a:t>Dynamics</a:t>
                      </a:r>
                      <a:endParaRPr sz="18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/>
                        <a:t>Aesthetics</a:t>
                      </a:r>
                      <a:endParaRPr sz="18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94391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 dirty="0"/>
                        <a:t>4</a:t>
                      </a:r>
                      <a:r>
                        <a:rPr lang="en-GB" sz="1800" u="none" strike="noStrike" cap="none" dirty="0" smtClean="0"/>
                        <a:t> </a:t>
                      </a:r>
                      <a:r>
                        <a:rPr lang="en-GB" sz="1800" u="none" strike="noStrike" cap="none" dirty="0"/>
                        <a:t>– 6 players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 dirty="0"/>
                        <a:t>Voting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 dirty="0"/>
                        <a:t>Bluffing/deceiving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 dirty="0"/>
                        <a:t>Hidden </a:t>
                      </a:r>
                      <a:r>
                        <a:rPr lang="en-GB" sz="1800" u="none" strike="noStrike" cap="none" dirty="0" smtClean="0"/>
                        <a:t>Info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u="none" strike="noStrike" cap="none" dirty="0" smtClean="0"/>
                        <a:t>Simultaneous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Communication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Accusation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Arguing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 smtClean="0"/>
                        <a:t>Story </a:t>
                      </a:r>
                      <a:r>
                        <a:rPr lang="en-GB" sz="1800" dirty="0"/>
                        <a:t>telling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Alliances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Laughter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Tension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 err="1"/>
                        <a:t>Fiero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Amusement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Anticipation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934" y="2028341"/>
            <a:ext cx="4009141" cy="22582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934" y="4342087"/>
            <a:ext cx="4009141" cy="22582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1149505" y="302102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entury Gothic"/>
              <a:buNone/>
            </a:pPr>
            <a:r>
              <a:rPr lang="en-GB" sz="5400"/>
              <a:t>TARGET AUDIENCE</a:t>
            </a:r>
            <a:endParaRPr sz="5400"/>
          </a:p>
        </p:txBody>
      </p:sp>
      <p:sp>
        <p:nvSpPr>
          <p:cNvPr id="181" name="Google Shape;181;p24"/>
          <p:cNvSpPr txBox="1">
            <a:spLocks noGrp="1"/>
          </p:cNvSpPr>
          <p:nvPr>
            <p:ph type="body" idx="1"/>
          </p:nvPr>
        </p:nvSpPr>
        <p:spPr>
          <a:xfrm>
            <a:off x="2023445" y="1825427"/>
            <a:ext cx="4943797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311150" algn="l" rtl="0"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GB" sz="3600" dirty="0"/>
              <a:t>Male and Female</a:t>
            </a:r>
            <a:endParaRPr sz="3600" dirty="0"/>
          </a:p>
          <a:p>
            <a:pPr marL="285750" lvl="0" indent="-311150" algn="l" rtl="0">
              <a:spcBef>
                <a:spcPts val="1240"/>
              </a:spcBef>
              <a:spcAft>
                <a:spcPts val="0"/>
              </a:spcAft>
              <a:buSzPts val="3600"/>
              <a:buChar char="•"/>
            </a:pPr>
            <a:r>
              <a:rPr lang="en-GB" sz="3600" dirty="0"/>
              <a:t>Ages 16 </a:t>
            </a:r>
            <a:r>
              <a:rPr lang="en-GB" sz="3600" dirty="0" smtClean="0"/>
              <a:t>- 25</a:t>
            </a:r>
            <a:endParaRPr sz="3600" dirty="0"/>
          </a:p>
          <a:p>
            <a:pPr marL="285750" lvl="0" indent="-311150" algn="l" rtl="0">
              <a:spcBef>
                <a:spcPts val="1240"/>
              </a:spcBef>
              <a:spcAft>
                <a:spcPts val="0"/>
              </a:spcAft>
              <a:buSzPts val="3600"/>
              <a:buChar char="•"/>
            </a:pPr>
            <a:r>
              <a:rPr lang="en-GB" sz="3600" dirty="0"/>
              <a:t>Casual Gamers</a:t>
            </a:r>
            <a:endParaRPr sz="3600" dirty="0"/>
          </a:p>
          <a:p>
            <a:pPr marL="285750" lvl="0" indent="-311150" algn="l" rtl="0">
              <a:spcBef>
                <a:spcPts val="1240"/>
              </a:spcBef>
              <a:spcAft>
                <a:spcPts val="0"/>
              </a:spcAft>
              <a:buSzPts val="3600"/>
              <a:buChar char="•"/>
            </a:pPr>
            <a:r>
              <a:rPr lang="en-GB" sz="3600" dirty="0"/>
              <a:t>Social Players</a:t>
            </a:r>
            <a:endParaRPr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1149505" y="302102"/>
            <a:ext cx="9905998" cy="1078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entury Gothic"/>
              <a:buNone/>
            </a:pPr>
            <a:r>
              <a:rPr lang="en-GB" sz="5400" dirty="0" smtClean="0"/>
              <a:t>PSYCHOGRAPHIC</a:t>
            </a:r>
            <a:endParaRPr sz="5400" dirty="0"/>
          </a:p>
        </p:txBody>
      </p:sp>
      <p:sp>
        <p:nvSpPr>
          <p:cNvPr id="181" name="Google Shape;181;p24"/>
          <p:cNvSpPr txBox="1">
            <a:spLocks noGrp="1"/>
          </p:cNvSpPr>
          <p:nvPr>
            <p:ph type="body" idx="1"/>
          </p:nvPr>
        </p:nvSpPr>
        <p:spPr>
          <a:xfrm>
            <a:off x="353683" y="2679443"/>
            <a:ext cx="7522234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GB" sz="2800" dirty="0"/>
              <a:t>Name: George</a:t>
            </a:r>
          </a:p>
          <a:p>
            <a:r>
              <a:rPr lang="en-GB" sz="2800" dirty="0"/>
              <a:t>Gender: Male</a:t>
            </a:r>
          </a:p>
          <a:p>
            <a:r>
              <a:rPr lang="en-GB" sz="2800" dirty="0"/>
              <a:t>Age: 23</a:t>
            </a:r>
          </a:p>
          <a:p>
            <a:pPr lvl="0"/>
            <a:r>
              <a:rPr lang="en-GB" sz="2800" dirty="0" smtClean="0"/>
              <a:t>Outgoing</a:t>
            </a:r>
            <a:endParaRPr lang="en-GB" sz="2800" dirty="0"/>
          </a:p>
          <a:p>
            <a:r>
              <a:rPr lang="en-GB" sz="2800" dirty="0"/>
              <a:t>Lives with flatmate Ben</a:t>
            </a:r>
            <a:r>
              <a:rPr lang="en-GB" sz="2800" dirty="0" smtClean="0"/>
              <a:t>, regularly invites </a:t>
            </a:r>
            <a:r>
              <a:rPr lang="en-GB" sz="2800" dirty="0"/>
              <a:t>friends </a:t>
            </a:r>
            <a:r>
              <a:rPr lang="en-GB" sz="2800" dirty="0" smtClean="0"/>
              <a:t>over </a:t>
            </a:r>
          </a:p>
          <a:p>
            <a:r>
              <a:rPr lang="en-GB" sz="2800" dirty="0" smtClean="0"/>
              <a:t>Has </a:t>
            </a:r>
            <a:r>
              <a:rPr lang="en-GB" sz="2800" dirty="0"/>
              <a:t>a 9-5 job working </a:t>
            </a:r>
            <a:r>
              <a:rPr lang="en-GB" sz="2800" dirty="0" smtClean="0"/>
              <a:t>as a painter/decorator</a:t>
            </a:r>
          </a:p>
          <a:p>
            <a:r>
              <a:rPr lang="en-GB" sz="2800" dirty="0" smtClean="0"/>
              <a:t>Watches Netflix rather than TV</a:t>
            </a:r>
          </a:p>
          <a:p>
            <a:endParaRPr lang="en-GB" sz="2800" dirty="0" smtClean="0"/>
          </a:p>
          <a:p>
            <a:endParaRPr sz="2800" dirty="0"/>
          </a:p>
        </p:txBody>
      </p:sp>
      <p:pic>
        <p:nvPicPr>
          <p:cNvPr id="4" name="Picture 3" descr="http://quanticfoundry.com/wp-content/uploads/2017/01/Board-Game-Motivation-Model-Overview-Chart-1024x576.pn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0" t="4110" r="4345" b="5448"/>
          <a:stretch/>
        </p:blipFill>
        <p:spPr bwMode="auto">
          <a:xfrm>
            <a:off x="8341957" y="575315"/>
            <a:ext cx="2446127" cy="56244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8144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1125229" y="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entury Gothic"/>
              <a:buNone/>
            </a:pPr>
            <a:r>
              <a:rPr lang="en-GB" sz="5400" dirty="0" smtClean="0"/>
              <a:t>DEVELOPMENT</a:t>
            </a:r>
            <a:endParaRPr sz="5400" dirty="0"/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1695244" y="2245056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69900">
              <a:spcBef>
                <a:spcPts val="1000"/>
              </a:spcBef>
              <a:buSzPts val="2000"/>
            </a:pPr>
            <a:r>
              <a:rPr lang="en-GB" sz="2800" dirty="0" smtClean="0"/>
              <a:t>1 liar – 2 liars</a:t>
            </a:r>
          </a:p>
          <a:p>
            <a:pPr marL="469900">
              <a:spcBef>
                <a:spcPts val="1000"/>
              </a:spcBef>
              <a:buSzPts val="2000"/>
            </a:pPr>
            <a:r>
              <a:rPr lang="en-GB" sz="2800" dirty="0" smtClean="0"/>
              <a:t>Voting system – Hidden or not</a:t>
            </a:r>
          </a:p>
          <a:p>
            <a:pPr marL="469900">
              <a:spcBef>
                <a:spcPts val="1000"/>
              </a:spcBef>
              <a:buSzPts val="2000"/>
            </a:pPr>
            <a:r>
              <a:rPr lang="en-GB" sz="2800" dirty="0" smtClean="0"/>
              <a:t>C</a:t>
            </a:r>
            <a:r>
              <a:rPr lang="en-GB" sz="2800" dirty="0" smtClean="0"/>
              <a:t>ard categories – Random or chosen</a:t>
            </a:r>
          </a:p>
          <a:p>
            <a:pPr marL="469900">
              <a:spcBef>
                <a:spcPts val="1000"/>
              </a:spcBef>
              <a:buSzPts val="2000"/>
            </a:pPr>
            <a:endParaRPr lang="en-GB" sz="2800" dirty="0" smtClean="0"/>
          </a:p>
          <a:p>
            <a:pPr marL="469900">
              <a:spcBef>
                <a:spcPts val="1000"/>
              </a:spcBef>
              <a:buSzPts val="2000"/>
            </a:pPr>
            <a:r>
              <a:rPr lang="en-GB" sz="2800" dirty="0" smtClean="0"/>
              <a:t>Scoring</a:t>
            </a:r>
          </a:p>
          <a:p>
            <a:pPr marL="469900">
              <a:spcBef>
                <a:spcPts val="1000"/>
              </a:spcBef>
              <a:buSzPts val="2000"/>
            </a:pPr>
            <a:r>
              <a:rPr lang="en-GB" sz="2800" dirty="0" smtClean="0"/>
              <a:t>2 liars working </a:t>
            </a:r>
            <a:r>
              <a:rPr lang="en-GB" sz="2800" dirty="0" smtClean="0"/>
              <a:t>as a team </a:t>
            </a:r>
          </a:p>
          <a:p>
            <a:pPr marL="469900">
              <a:spcBef>
                <a:spcPts val="1000"/>
              </a:spcBef>
              <a:buSzPts val="2000"/>
            </a:pPr>
            <a:r>
              <a:rPr lang="en-GB" sz="2800" dirty="0" smtClean="0"/>
              <a:t>Bonus points at the end of a round</a:t>
            </a:r>
          </a:p>
          <a:p>
            <a:pPr marL="469900">
              <a:spcBef>
                <a:spcPts val="1000"/>
              </a:spcBef>
              <a:buSzPts val="2000"/>
            </a:pPr>
            <a:r>
              <a:rPr lang="en-GB" sz="2800" dirty="0" smtClean="0"/>
              <a:t>Hint cards for liars</a:t>
            </a:r>
            <a:endParaRPr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1117137" y="463943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entury Gothic"/>
              <a:buNone/>
            </a:pPr>
            <a:r>
              <a:rPr lang="en-GB" sz="5400"/>
              <a:t>PROJECT GOALS</a:t>
            </a:r>
            <a:endParaRPr sz="5400"/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1125229" y="2375685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311150" algn="l" rtl="0"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GB" sz="3600" dirty="0"/>
              <a:t>Iteration &amp; Bug Fixing – Play Testing Cycle</a:t>
            </a:r>
            <a:endParaRPr sz="3600" dirty="0"/>
          </a:p>
          <a:p>
            <a:pPr marL="285750" lvl="0" indent="-311150" algn="l" rtl="0">
              <a:spcBef>
                <a:spcPts val="1240"/>
              </a:spcBef>
              <a:spcAft>
                <a:spcPts val="0"/>
              </a:spcAft>
              <a:buSzPts val="3600"/>
              <a:buChar char="•"/>
            </a:pPr>
            <a:r>
              <a:rPr lang="en-GB" sz="3600" dirty="0" smtClean="0"/>
              <a:t>Theme for the game</a:t>
            </a:r>
          </a:p>
          <a:p>
            <a:pPr marL="285750" lvl="0" indent="-311150" algn="l" rtl="0">
              <a:spcBef>
                <a:spcPts val="1240"/>
              </a:spcBef>
              <a:spcAft>
                <a:spcPts val="0"/>
              </a:spcAft>
              <a:buSzPts val="3600"/>
              <a:buChar char="•"/>
            </a:pPr>
            <a:r>
              <a:rPr lang="en-GB" sz="3600" dirty="0" smtClean="0"/>
              <a:t>Artwork </a:t>
            </a:r>
            <a:r>
              <a:rPr lang="en-GB" sz="3600" dirty="0"/>
              <a:t>for each </a:t>
            </a:r>
            <a:r>
              <a:rPr lang="en-GB" sz="3600" dirty="0" smtClean="0"/>
              <a:t>card</a:t>
            </a:r>
            <a:endParaRPr sz="3600" dirty="0"/>
          </a:p>
          <a:p>
            <a:pPr marL="285750" lvl="0" indent="-311150" algn="l" rtl="0">
              <a:spcBef>
                <a:spcPts val="1240"/>
              </a:spcBef>
              <a:spcAft>
                <a:spcPts val="0"/>
              </a:spcAft>
              <a:buSzPts val="3600"/>
              <a:buChar char="•"/>
            </a:pPr>
            <a:r>
              <a:rPr lang="en-GB" sz="3600" dirty="0"/>
              <a:t>Variety of </a:t>
            </a:r>
            <a:r>
              <a:rPr lang="en-GB" sz="3600" dirty="0" smtClean="0"/>
              <a:t>questions, different categories</a:t>
            </a:r>
            <a:endParaRPr sz="3600" dirty="0"/>
          </a:p>
          <a:p>
            <a:pPr marL="285750" lvl="0" indent="-158750" algn="l" rtl="0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0232642"/>
      </p:ext>
    </p:extLst>
  </p:cSld>
  <p:clrMapOvr>
    <a:masterClrMapping/>
  </p:clrMapOvr>
</p:sld>
</file>

<file path=ppt/theme/theme1.xml><?xml version="1.0" encoding="utf-8"?>
<a:theme xmlns:a="http://schemas.openxmlformats.org/drawingml/2006/main" name="Mesh">
  <a:themeElements>
    <a:clrScheme name="Mesh">
      <a:dk1>
        <a:srgbClr val="000000"/>
      </a:dk1>
      <a:lt1>
        <a:srgbClr val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284</Words>
  <Application>Microsoft Office PowerPoint</Application>
  <PresentationFormat>Widescreen</PresentationFormat>
  <Paragraphs>92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Century Gothic</vt:lpstr>
      <vt:lpstr>Arial</vt:lpstr>
      <vt:lpstr>Mesh</vt:lpstr>
      <vt:lpstr>GROUP 5</vt:lpstr>
      <vt:lpstr>OVERVIEW</vt:lpstr>
      <vt:lpstr>THE GAME</vt:lpstr>
      <vt:lpstr>PowerPoint Presentation</vt:lpstr>
      <vt:lpstr>MECHANICS, DYNAMICS AND AESTHETICS</vt:lpstr>
      <vt:lpstr>TARGET AUDIENCE</vt:lpstr>
      <vt:lpstr>PSYCHOGRAPHIC</vt:lpstr>
      <vt:lpstr>DEVELOPMENT</vt:lpstr>
      <vt:lpstr>PROJECT GOALS</vt:lpstr>
      <vt:lpstr>PLAY TEST FEEDBACK</vt:lpstr>
      <vt:lpstr>THANKS FOR LISTENING! ANY 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5</dc:title>
  <dc:creator>Games</dc:creator>
  <cp:lastModifiedBy>Games</cp:lastModifiedBy>
  <cp:revision>16</cp:revision>
  <dcterms:modified xsi:type="dcterms:W3CDTF">2018-12-06T15:16:06Z</dcterms:modified>
</cp:coreProperties>
</file>